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7.xml" ContentType="application/vnd.openxmlformats-officedocument.themeOverride+xml"/>
  <Override PartName="/ppt/charts/chart10.xml" ContentType="application/vnd.openxmlformats-officedocument.drawingml.chart+xml"/>
  <Override PartName="/ppt/theme/themeOverride8.xml" ContentType="application/vnd.openxmlformats-officedocument.themeOverride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4" r:id="rId1"/>
  </p:sldMasterIdLst>
  <p:notesMasterIdLst>
    <p:notesMasterId r:id="rId7"/>
  </p:notesMasterIdLst>
  <p:sldIdLst>
    <p:sldId id="276" r:id="rId2"/>
    <p:sldId id="328" r:id="rId3"/>
    <p:sldId id="280" r:id="rId4"/>
    <p:sldId id="261" r:id="rId5"/>
    <p:sldId id="299" r:id="rId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47D9"/>
    <a:srgbClr val="F3FD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83" autoAdjust="0"/>
  </p:normalViewPr>
  <p:slideViewPr>
    <p:cSldViewPr>
      <p:cViewPr>
        <p:scale>
          <a:sx n="100" d="100"/>
          <a:sy n="100" d="100"/>
        </p:scale>
        <p:origin x="-21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7.xlsx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openxmlformats.org/officeDocument/2006/relationships/image" Target="../media/image4.jpeg"/><Relationship Id="rId1" Type="http://schemas.openxmlformats.org/officeDocument/2006/relationships/themeOverride" Target="../theme/themeOverrid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openxmlformats.org/officeDocument/2006/relationships/image" Target="../media/image4.jpeg"/><Relationship Id="rId1" Type="http://schemas.openxmlformats.org/officeDocument/2006/relationships/themeOverride" Target="../theme/themeOverride8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поступило</c:v>
                </c:pt>
              </c:strCache>
            </c:strRef>
          </c:tx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2400" b="1">
                        <a:latin typeface="Times New Roman" pitchFamily="18" charset="0"/>
                        <a:cs typeface="Times New Roman" pitchFamily="18" charset="0"/>
                      </a:rPr>
                      <a:t>27305</a:t>
                    </a:r>
                    <a:endParaRPr lang="en-US" sz="1400" b="1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F3B-41CE-9C69-F10C298E6D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1">
                  <c:v>25121</c:v>
                </c:pt>
                <c:pt idx="2">
                  <c:v>27305</c:v>
                </c:pt>
                <c:pt idx="3">
                  <c:v>26823</c:v>
                </c:pt>
                <c:pt idx="4">
                  <c:v>27525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F3B-41CE-9C69-F10C298E6DC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возвращено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0925925925925923E-2"/>
                  <c:y val="3.5683011234060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F3B-41CE-9C69-F10C298E6DC8}"/>
                </c:ext>
              </c:extLst>
            </c:dLbl>
            <c:dLbl>
              <c:idx val="1"/>
              <c:layout>
                <c:manualLayout>
                  <c:x val="3.9351851851851895E-2"/>
                  <c:y val="3.92669666291713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F3B-41CE-9C69-F10C298E6DC8}"/>
                </c:ext>
              </c:extLst>
            </c:dLbl>
            <c:dLbl>
              <c:idx val="2"/>
              <c:layout>
                <c:manualLayout>
                  <c:x val="3.9351851851851853E-2"/>
                  <c:y val="-1.98828271466066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F3B-41CE-9C69-F10C298E6DC8}"/>
                </c:ext>
              </c:extLst>
            </c:dLbl>
            <c:dLbl>
              <c:idx val="3"/>
              <c:layout>
                <c:manualLayout>
                  <c:x val="2.5462962962962962E-2"/>
                  <c:y val="-7.93650793650793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F3B-41CE-9C69-F10C298E6DC8}"/>
                </c:ext>
              </c:extLst>
            </c:dLbl>
            <c:dLbl>
              <c:idx val="4"/>
              <c:layout>
                <c:manualLayout>
                  <c:x val="4.166666666666666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 i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1">
                  <c:v>1066</c:v>
                </c:pt>
                <c:pt idx="2">
                  <c:v>962</c:v>
                </c:pt>
                <c:pt idx="3">
                  <c:v>1154</c:v>
                </c:pt>
                <c:pt idx="4">
                  <c:v>1129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F3B-41CE-9C69-F10C298E6D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01992704"/>
        <c:axId val="102010880"/>
        <c:axId val="0"/>
      </c:bar3DChart>
      <c:catAx>
        <c:axId val="101992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2010880"/>
        <c:crosses val="autoZero"/>
        <c:auto val="1"/>
        <c:lblAlgn val="ctr"/>
        <c:lblOffset val="100"/>
        <c:noMultiLvlLbl val="0"/>
      </c:catAx>
      <c:valAx>
        <c:axId val="102010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199270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  <c:spPr>
        <a:ln>
          <a:noFill/>
        </a:ln>
      </c:spPr>
    </c:sideWall>
    <c:backWall>
      <c:thickness val="0"/>
      <c:spPr>
        <a:ln>
          <a:noFill/>
        </a:ln>
      </c:spPr>
    </c:backWall>
    <c:plotArea>
      <c:layout>
        <c:manualLayout>
          <c:layoutTarget val="inner"/>
          <c:xMode val="edge"/>
          <c:yMode val="edge"/>
          <c:x val="1.7973856209150325E-2"/>
          <c:y val="3.3333333333333333E-2"/>
          <c:w val="0.58315359477124185"/>
          <c:h val="0.84931329038415648"/>
        </c:manualLayout>
      </c:layout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104573568"/>
        <c:axId val="104575360"/>
        <c:axId val="0"/>
      </c:bar3DChart>
      <c:catAx>
        <c:axId val="104573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aseline="0"/>
            </a:pPr>
            <a:endParaRPr lang="ru-RU"/>
          </a:p>
        </c:txPr>
        <c:crossAx val="104575360"/>
        <c:crosses val="autoZero"/>
        <c:auto val="1"/>
        <c:lblAlgn val="ctr"/>
        <c:lblOffset val="100"/>
        <c:noMultiLvlLbl val="0"/>
      </c:catAx>
      <c:valAx>
        <c:axId val="104575360"/>
        <c:scaling>
          <c:orientation val="minMax"/>
          <c:max val="0.1"/>
          <c:min val="0"/>
        </c:scaling>
        <c:delete val="1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0.0%" sourceLinked="1"/>
        <c:majorTickMark val="out"/>
        <c:minorTickMark val="none"/>
        <c:tickLblPos val="nextTo"/>
        <c:crossAx val="104573568"/>
        <c:crosses val="autoZero"/>
        <c:crossBetween val="between"/>
        <c:majorUnit val="1.0000000000000002E-2"/>
      </c:valAx>
    </c:plotArea>
    <c:legend>
      <c:legendPos val="r"/>
      <c:layout>
        <c:manualLayout>
          <c:xMode val="edge"/>
          <c:yMode val="edge"/>
          <c:x val="0.63707516339869286"/>
          <c:y val="0.55713266523502747"/>
          <c:w val="9.8039215686274508E-3"/>
          <c:h val="9.0909090909090905E-3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2200" baseline="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документов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0"/>
                  <c:y val="-1.3377926421404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114697</c:v>
                </c:pt>
                <c:pt idx="1">
                  <c:v>146420</c:v>
                </c:pt>
                <c:pt idx="2">
                  <c:v>181562</c:v>
                </c:pt>
                <c:pt idx="3">
                  <c:v>221066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C2F-4763-8435-660627E0D7E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иски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6163897234364695E-2"/>
                  <c:y val="4.4831854212202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C2F-4763-8435-660627E0D7ED}"/>
                </c:ext>
              </c:extLst>
            </c:dLbl>
            <c:dLbl>
              <c:idx val="1"/>
              <c:layout>
                <c:manualLayout>
                  <c:x val="3.3752426516305757E-2"/>
                  <c:y val="-3.1167408421773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C2F-4763-8435-660627E0D7ED}"/>
                </c:ext>
              </c:extLst>
            </c:dLbl>
            <c:dLbl>
              <c:idx val="2"/>
              <c:layout>
                <c:manualLayout>
                  <c:x val="4.0985699572363581E-2"/>
                  <c:y val="-1.33242040397124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C2F-4763-8435-660627E0D7ED}"/>
                </c:ext>
              </c:extLst>
            </c:dLbl>
            <c:dLbl>
              <c:idx val="3"/>
              <c:layout>
                <c:manualLayout>
                  <c:x val="4.581072935503315E-2"/>
                  <c:y val="-2.22965440356744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</c:strCache>
            </c:strRef>
          </c:cat>
          <c:val>
            <c:numRef>
              <c:f>Лист1!$C$2:$C$5</c:f>
              <c:numCache>
                <c:formatCode>#,##0</c:formatCode>
                <c:ptCount val="4"/>
                <c:pt idx="0">
                  <c:v>16135</c:v>
                </c:pt>
                <c:pt idx="1">
                  <c:v>18186</c:v>
                </c:pt>
                <c:pt idx="2">
                  <c:v>12547</c:v>
                </c:pt>
                <c:pt idx="3">
                  <c:v>13616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C2F-4763-8435-660627E0D7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05324928"/>
        <c:axId val="105326464"/>
        <c:axId val="0"/>
      </c:bar3DChart>
      <c:catAx>
        <c:axId val="105324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05326464"/>
        <c:crosses val="autoZero"/>
        <c:auto val="1"/>
        <c:lblAlgn val="ctr"/>
        <c:lblOffset val="100"/>
        <c:noMultiLvlLbl val="0"/>
      </c:catAx>
      <c:valAx>
        <c:axId val="10532646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053249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u="sng" dirty="0">
                <a:latin typeface="Times New Roman" pitchFamily="18" charset="0"/>
                <a:cs typeface="Times New Roman" pitchFamily="18" charset="0"/>
              </a:rPr>
              <a:t>2021 год</a:t>
            </a:r>
          </a:p>
        </c:rich>
      </c:tx>
      <c:layout>
        <c:manualLayout>
          <c:xMode val="edge"/>
          <c:yMode val="edge"/>
          <c:x val="8.2766112569262196E-2"/>
          <c:y val="3.968253968253968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explosion val="1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3"/>
                <c:pt idx="0">
                  <c:v>гражданские дела, в т.ч. юр.факты, третейские суды, иностр.суды-17872</c:v>
                </c:pt>
                <c:pt idx="1">
                  <c:v>административные дела, в т.ч. об админ. правонарушениях - 3446</c:v>
                </c:pt>
                <c:pt idx="2">
                  <c:v>дела о банкротстве - 3783 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0.71</c:v>
                </c:pt>
                <c:pt idx="1">
                  <c:v>0.14000000000000001</c:v>
                </c:pt>
                <c:pt idx="2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BE3-4ACF-A537-647614E8F1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52266927351987347"/>
          <c:y val="5.2828285043756721E-3"/>
          <c:w val="0.45700275238683546"/>
          <c:h val="0.91434169055227932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u="sng" dirty="0"/>
              <a:t>2022 год</a:t>
            </a:r>
          </a:p>
        </c:rich>
      </c:tx>
      <c:layout>
        <c:manualLayout>
          <c:xMode val="edge"/>
          <c:yMode val="edge"/>
          <c:x val="0.14809490966314626"/>
          <c:y val="0.11023021251606964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8.7486997704622718E-2"/>
                  <c:y val="-5.9850595598627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5D4-4CB4-9550-0DE2B68DF1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гражданские дела, в т.ч. юр.факты, третейские суды, иностр.суды - 18676</c:v>
                </c:pt>
                <c:pt idx="1">
                  <c:v>административные дела, в т.ч. об админ. правонарушениях - 3661</c:v>
                </c:pt>
                <c:pt idx="2">
                  <c:v>дела о банкротстве - 4 968 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0.68</c:v>
                </c:pt>
                <c:pt idx="1">
                  <c:v>0.14000000000000001</c:v>
                </c:pt>
                <c:pt idx="2">
                  <c:v>0.18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5D4-4CB4-9550-0DE2B68DF1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4846209721939743"/>
          <c:y val="3.0558972640120459E-3"/>
          <c:w val="0.41830333223850896"/>
          <c:h val="0.96772382433697846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u="sng" dirty="0"/>
              <a:t>2023 год</a:t>
            </a:r>
          </a:p>
        </c:rich>
      </c:tx>
      <c:layout>
        <c:manualLayout>
          <c:xMode val="edge"/>
          <c:yMode val="edge"/>
          <c:x val="8.0414583564789102E-2"/>
          <c:y val="3.522512104083713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9.2407240607839156E-2"/>
                  <c:y val="-9.9984374862841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F52-4669-AC68-64F7453D07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3"/>
                <c:pt idx="0">
                  <c:v>гражданские дела, в т.ч. юр.факты, третейские суды, иностр.суды - 15490</c:v>
                </c:pt>
                <c:pt idx="1">
                  <c:v>административные дела, в т.ч. об админ. правонарушениях - 4778</c:v>
                </c:pt>
                <c:pt idx="2">
                  <c:v>дела о банкротстве - 6555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0.57999999999999996</c:v>
                </c:pt>
                <c:pt idx="1">
                  <c:v>0.18</c:v>
                </c:pt>
                <c:pt idx="2">
                  <c:v>0.24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F52-4669-AC68-64F7453D07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5461013591082472"/>
          <c:y val="3.0558972640120454E-3"/>
          <c:w val="0.41814897676535823"/>
          <c:h val="0.93285053415145847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20827377198005287"/>
          <c:y val="4.8597084490803702E-2"/>
        </c:manualLayout>
      </c:layout>
      <c:overlay val="0"/>
      <c:txPr>
        <a:bodyPr/>
        <a:lstStyle/>
        <a:p>
          <a:pPr>
            <a:defRPr u="sng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9.2407240607839156E-2"/>
                  <c:y val="-9.9984374862841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F52-4669-AC68-64F7453D07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3"/>
                <c:pt idx="0">
                  <c:v>гражданские дела, в т.ч. юр.факты, третейские суды, иностр.суды - 15605</c:v>
                </c:pt>
                <c:pt idx="1">
                  <c:v>административные дела, в т.ч. об админ. правонарушениях - 4577</c:v>
                </c:pt>
                <c:pt idx="2">
                  <c:v>дела о банкротстве - 7343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0.56999999999999995</c:v>
                </c:pt>
                <c:pt idx="1">
                  <c:v>0.16</c:v>
                </c:pt>
                <c:pt idx="2">
                  <c:v>0.27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F52-4669-AC68-64F7453D07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54845295500853086"/>
          <c:y val="3.0558972640120459E-3"/>
          <c:w val="0.41814897676535823"/>
          <c:h val="0.93285053415145847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  <c:spPr>
        <a:ln>
          <a:noFill/>
        </a:ln>
      </c:spPr>
    </c:sideWall>
    <c:backWall>
      <c:thickness val="0"/>
      <c:spPr>
        <a:ln>
          <a:noFill/>
        </a:ln>
      </c:spPr>
    </c:backWall>
    <c:plotArea>
      <c:layout>
        <c:manualLayout>
          <c:layoutTarget val="inner"/>
          <c:xMode val="edge"/>
          <c:yMode val="edge"/>
          <c:x val="1.7973856209150325E-2"/>
          <c:y val="3.3333333333333333E-2"/>
          <c:w val="0.58315359477124185"/>
          <c:h val="0.84931329038415648"/>
        </c:manualLayout>
      </c:layout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5310336"/>
        <c:axId val="5311872"/>
        <c:axId val="0"/>
      </c:bar3DChart>
      <c:catAx>
        <c:axId val="5310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aseline="0"/>
            </a:pPr>
            <a:endParaRPr lang="ru-RU"/>
          </a:p>
        </c:txPr>
        <c:crossAx val="5311872"/>
        <c:crosses val="autoZero"/>
        <c:auto val="1"/>
        <c:lblAlgn val="ctr"/>
        <c:lblOffset val="100"/>
        <c:noMultiLvlLbl val="0"/>
      </c:catAx>
      <c:valAx>
        <c:axId val="5311872"/>
        <c:scaling>
          <c:orientation val="minMax"/>
          <c:max val="0.1"/>
          <c:min val="0"/>
        </c:scaling>
        <c:delete val="1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0.0%" sourceLinked="1"/>
        <c:majorTickMark val="out"/>
        <c:minorTickMark val="none"/>
        <c:tickLblPos val="nextTo"/>
        <c:crossAx val="5310336"/>
        <c:crosses val="autoZero"/>
        <c:crossBetween val="between"/>
        <c:majorUnit val="1.0000000000000002E-2"/>
      </c:valAx>
    </c:plotArea>
    <c:legend>
      <c:legendPos val="r"/>
      <c:layout>
        <c:manualLayout>
          <c:xMode val="edge"/>
          <c:yMode val="edge"/>
          <c:x val="0.63707516339869286"/>
          <c:y val="0.55713266523502747"/>
          <c:w val="9.8039215686274508E-3"/>
          <c:h val="9.0909090909090905E-3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2200" baseline="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blipFill dpi="0" rotWithShape="1">
          <a:blip xmlns:r="http://schemas.openxmlformats.org/officeDocument/2006/relationships" r:embed="rId2"/>
          <a:srcRect/>
          <a:tile tx="0" ty="0" sx="100000" sy="100000" flip="none" algn="tl"/>
        </a:blipFill>
        <a:scene3d>
          <a:camera prst="orthographicFront"/>
          <a:lightRig rig="threePt" dir="t"/>
        </a:scene3d>
        <a:sp3d>
          <a:bevelT/>
        </a:sp3d>
      </c:spPr>
    </c:sideWall>
    <c:backWall>
      <c:thickness val="0"/>
      <c:spPr>
        <a:blipFill dpi="0" rotWithShape="1">
          <a:blip xmlns:r="http://schemas.openxmlformats.org/officeDocument/2006/relationships" r:embed="rId2"/>
          <a:srcRect/>
          <a:tile tx="0" ty="0" sx="100000" sy="100000" flip="none" algn="tl"/>
        </a:blipFill>
        <a:scene3d>
          <a:camera prst="orthographicFront"/>
          <a:lightRig rig="threePt" dir="t"/>
        </a:scene3d>
        <a:sp3d>
          <a:bevelT/>
        </a:sp3d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заявлений</c:v>
                </c:pt>
              </c:strCache>
            </c:strRef>
          </c:tx>
          <c:spPr>
            <a:solidFill>
              <a:schemeClr val="accent6">
                <a:lumMod val="75000"/>
                <a:alpha val="80000"/>
              </a:schemeClr>
            </a:solidFill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scene3d>
              <a:camera prst="orthographicFront"/>
              <a:lightRig rig="threePt" dir="t"/>
            </a:scene3d>
            <a:sp3d prstMaterial="dkEdge"/>
          </c:spPr>
          <c:invertIfNegative val="0"/>
          <c:dLbls>
            <c:dLbl>
              <c:idx val="0"/>
              <c:layout>
                <c:manualLayout>
                  <c:x val="2.7725041367085073E-2"/>
                  <c:y val="-3.377363391548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2FA-48BA-866D-EECAE5AD49D9}"/>
                </c:ext>
              </c:extLst>
            </c:dLbl>
            <c:dLbl>
              <c:idx val="1"/>
              <c:layout>
                <c:manualLayout>
                  <c:x val="1.9430608988381823E-2"/>
                  <c:y val="-2.11459290125823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2FA-48BA-866D-EECAE5AD49D9}"/>
                </c:ext>
              </c:extLst>
            </c:dLbl>
            <c:dLbl>
              <c:idx val="2"/>
              <c:layout>
                <c:manualLayout>
                  <c:x val="1.3941666265203571E-2"/>
                  <c:y val="1.3417523248590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2FA-48BA-866D-EECAE5AD4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44060</c:v>
                </c:pt>
                <c:pt idx="1">
                  <c:v>52050</c:v>
                </c:pt>
                <c:pt idx="2">
                  <c:v>58450</c:v>
                </c:pt>
                <c:pt idx="3">
                  <c:v>61278</c:v>
                </c:pt>
              </c:numCache>
            </c:numRef>
          </c:val>
          <c:shape val="pyramidToMax"/>
          <c:extLst xmlns:c16r2="http://schemas.microsoft.com/office/drawing/2015/06/chart">
            <c:ext xmlns:c16="http://schemas.microsoft.com/office/drawing/2014/chart" uri="{C3380CC4-5D6E-409C-BE32-E72D297353CC}">
              <c16:uniqueId val="{00000003-A2FA-48BA-866D-EECAE5AD49D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one"/>
        <c:axId val="5380352"/>
        <c:axId val="5386240"/>
        <c:axId val="0"/>
      </c:bar3DChart>
      <c:catAx>
        <c:axId val="5380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386240"/>
        <c:crosses val="autoZero"/>
        <c:auto val="1"/>
        <c:lblAlgn val="ctr"/>
        <c:lblOffset val="100"/>
        <c:noMultiLvlLbl val="0"/>
      </c:catAx>
      <c:valAx>
        <c:axId val="53862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380352"/>
        <c:crosses val="autoZero"/>
        <c:crossBetween val="between"/>
      </c:valAx>
    </c:plotArea>
    <c:plotVisOnly val="1"/>
    <c:dispBlanksAs val="gap"/>
    <c:showDLblsOverMax val="0"/>
  </c:chart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blipFill dpi="0" rotWithShape="1">
          <a:blip xmlns:r="http://schemas.openxmlformats.org/officeDocument/2006/relationships" r:embed="rId2"/>
          <a:srcRect/>
          <a:tile tx="0" ty="0" sx="100000" sy="100000" flip="none" algn="tl"/>
        </a:blipFill>
        <a:scene3d>
          <a:camera prst="orthographicFront"/>
          <a:lightRig rig="threePt" dir="t"/>
        </a:scene3d>
        <a:sp3d>
          <a:bevelT/>
        </a:sp3d>
      </c:spPr>
    </c:sideWall>
    <c:backWall>
      <c:thickness val="0"/>
      <c:spPr>
        <a:blipFill dpi="0" rotWithShape="1">
          <a:blip xmlns:r="http://schemas.openxmlformats.org/officeDocument/2006/relationships" r:embed="rId2"/>
          <a:srcRect/>
          <a:tile tx="0" ty="0" sx="100000" sy="100000" flip="none" algn="tl"/>
        </a:blipFill>
        <a:scene3d>
          <a:camera prst="orthographicFront"/>
          <a:lightRig rig="threePt" dir="t"/>
        </a:scene3d>
        <a:sp3d>
          <a:bevelT/>
        </a:sp3d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заявлений</c:v>
                </c:pt>
              </c:strCache>
            </c:strRef>
          </c:tx>
          <c:spPr>
            <a:solidFill>
              <a:schemeClr val="accent6">
                <a:lumMod val="75000"/>
                <a:alpha val="80000"/>
              </a:schemeClr>
            </a:solidFill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scene3d>
              <a:camera prst="orthographicFront"/>
              <a:lightRig rig="threePt" dir="t"/>
            </a:scene3d>
            <a:sp3d prstMaterial="dkEdge"/>
          </c:spPr>
          <c:invertIfNegative val="0"/>
          <c:dLbls>
            <c:dLbl>
              <c:idx val="0"/>
              <c:layout>
                <c:manualLayout>
                  <c:x val="2.7725041367085073E-2"/>
                  <c:y val="-3.377363391548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2FA-48BA-866D-EECAE5AD49D9}"/>
                </c:ext>
              </c:extLst>
            </c:dLbl>
            <c:dLbl>
              <c:idx val="1"/>
              <c:layout>
                <c:manualLayout>
                  <c:x val="1.9430608988381823E-2"/>
                  <c:y val="-2.11459290125823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2FA-48BA-866D-EECAE5AD49D9}"/>
                </c:ext>
              </c:extLst>
            </c:dLbl>
            <c:dLbl>
              <c:idx val="2"/>
              <c:layout>
                <c:manualLayout>
                  <c:x val="1.3941666265203571E-2"/>
                  <c:y val="1.3417523248590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2FA-48BA-866D-EECAE5AD4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22281</c:v>
                </c:pt>
                <c:pt idx="1">
                  <c:v>25081</c:v>
                </c:pt>
                <c:pt idx="2">
                  <c:v>23744</c:v>
                </c:pt>
                <c:pt idx="3">
                  <c:v>24577</c:v>
                </c:pt>
              </c:numCache>
            </c:numRef>
          </c:val>
          <c:shape val="pyramidToMax"/>
          <c:extLst xmlns:c16r2="http://schemas.microsoft.com/office/drawing/2015/06/chart">
            <c:ext xmlns:c16="http://schemas.microsoft.com/office/drawing/2014/chart" uri="{C3380CC4-5D6E-409C-BE32-E72D297353CC}">
              <c16:uniqueId val="{00000003-A2FA-48BA-866D-EECAE5AD49D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one"/>
        <c:axId val="5425408"/>
        <c:axId val="5435392"/>
        <c:axId val="0"/>
      </c:bar3DChart>
      <c:catAx>
        <c:axId val="5425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435392"/>
        <c:crosses val="autoZero"/>
        <c:auto val="1"/>
        <c:lblAlgn val="ctr"/>
        <c:lblOffset val="100"/>
        <c:noMultiLvlLbl val="0"/>
      </c:catAx>
      <c:valAx>
        <c:axId val="54353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425408"/>
        <c:crosses val="autoZero"/>
        <c:crossBetween val="between"/>
      </c:valAx>
    </c:plotArea>
    <c:plotVisOnly val="1"/>
    <c:dispBlanksAs val="gap"/>
    <c:showDLblsOverMax val="0"/>
  </c:chart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упрощенное судопроизводство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4893</c:v>
                </c:pt>
                <c:pt idx="1">
                  <c:v>5291</c:v>
                </c:pt>
                <c:pt idx="2">
                  <c:v>4949</c:v>
                </c:pt>
                <c:pt idx="3">
                  <c:v>4673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судебные приказы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7831</c:v>
                </c:pt>
                <c:pt idx="1">
                  <c:v>8637</c:v>
                </c:pt>
                <c:pt idx="2">
                  <c:v>7754</c:v>
                </c:pt>
                <c:pt idx="3">
                  <c:v>8216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общий порядок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6749</c:v>
                </c:pt>
                <c:pt idx="1">
                  <c:v>7561</c:v>
                </c:pt>
                <c:pt idx="2">
                  <c:v>6211</c:v>
                </c:pt>
                <c:pt idx="3">
                  <c:v>5854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5500288"/>
        <c:axId val="5502080"/>
        <c:axId val="0"/>
      </c:bar3DChart>
      <c:catAx>
        <c:axId val="550028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5502080"/>
        <c:crosses val="autoZero"/>
        <c:auto val="1"/>
        <c:lblAlgn val="ctr"/>
        <c:lblOffset val="100"/>
        <c:noMultiLvlLbl val="0"/>
      </c:catAx>
      <c:valAx>
        <c:axId val="550208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crossAx val="550028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r">
              <a:defRPr sz="1200"/>
            </a:lvl1pPr>
          </a:lstStyle>
          <a:p>
            <a:fld id="{D5DF6903-DCF4-4AD2-B30E-E4EE5E95D297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04" tIns="45752" rIns="91504" bIns="4575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504" tIns="45752" rIns="91504" bIns="4575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6332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60" cy="496332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r">
              <a:defRPr sz="1200"/>
            </a:lvl1pPr>
          </a:lstStyle>
          <a:p>
            <a:fld id="{31A5A906-983E-4FFB-AAFA-C9D334DAA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093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74E121-6A8A-42D8-B534-2B203F1578F6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85800" y="1752600"/>
            <a:ext cx="7772400" cy="4191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8F8F8"/>
              </a:solidFill>
            </a:endParaRP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8F8F8"/>
              </a:solidFill>
            </a:endParaRPr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93FDA-7D4C-4259-B3F2-A691E2D051AB}" type="slidenum">
              <a:rPr lang="ru-RU" altLang="ru-RU">
                <a:solidFill>
                  <a:srgbClr val="F8F8F8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55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E74E121-6A8A-42D8-B534-2B203F1578F6}" type="datetimeFigureOut">
              <a:rPr lang="ru-RU" smtClean="0"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5" r:id="rId1"/>
    <p:sldLayoutId id="2147484236" r:id="rId2"/>
    <p:sldLayoutId id="2147484237" r:id="rId3"/>
    <p:sldLayoutId id="2147484238" r:id="rId4"/>
    <p:sldLayoutId id="2147484239" r:id="rId5"/>
    <p:sldLayoutId id="2147484240" r:id="rId6"/>
    <p:sldLayoutId id="2147484241" r:id="rId7"/>
    <p:sldLayoutId id="2147484242" r:id="rId8"/>
    <p:sldLayoutId id="2147484243" r:id="rId9"/>
    <p:sldLayoutId id="2147484244" r:id="rId10"/>
    <p:sldLayoutId id="2147484245" r:id="rId11"/>
    <p:sldLayoutId id="214748424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640960" cy="486544"/>
          </a:xfrm>
        </p:spPr>
        <p:txBody>
          <a:bodyPr/>
          <a:lstStyle/>
          <a:p>
            <a:r>
              <a:rPr kumimoji="1" lang="ru-RU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Поступление дел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44584503"/>
              </p:ext>
            </p:extLst>
          </p:nvPr>
        </p:nvGraphicFramePr>
        <p:xfrm>
          <a:off x="611560" y="1196752"/>
          <a:ext cx="756084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435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68952" cy="907504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Количество поступивших документов 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через сервис «Мой Арбитр»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543387438"/>
              </p:ext>
            </p:extLst>
          </p:nvPr>
        </p:nvGraphicFramePr>
        <p:xfrm>
          <a:off x="685800" y="1752600"/>
          <a:ext cx="77724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808440586"/>
              </p:ext>
            </p:extLst>
          </p:nvPr>
        </p:nvGraphicFramePr>
        <p:xfrm>
          <a:off x="395536" y="1628800"/>
          <a:ext cx="8352928" cy="4680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785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772400" cy="990600"/>
          </a:xfrm>
        </p:spPr>
        <p:txBody>
          <a:bodyPr/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Структура поступивших дел </a:t>
            </a:r>
            <a:r>
              <a:rPr lang="ru-RU" sz="3200" b="1" dirty="0" smtClean="0">
                <a:latin typeface="+mn-lt"/>
              </a:rPr>
              <a:t/>
            </a:r>
            <a:br>
              <a:rPr lang="ru-RU" sz="3200" b="1" dirty="0" smtClean="0">
                <a:latin typeface="+mn-lt"/>
              </a:rPr>
            </a:br>
            <a:endParaRPr lang="ru-RU" sz="3200" b="1" dirty="0">
              <a:latin typeface="+mn-lt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929571458"/>
              </p:ext>
            </p:extLst>
          </p:nvPr>
        </p:nvGraphicFramePr>
        <p:xfrm>
          <a:off x="-252536" y="548680"/>
          <a:ext cx="6048672" cy="2279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93695433"/>
              </p:ext>
            </p:extLst>
          </p:nvPr>
        </p:nvGraphicFramePr>
        <p:xfrm>
          <a:off x="4260701" y="1844824"/>
          <a:ext cx="4860032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220363758"/>
              </p:ext>
            </p:extLst>
          </p:nvPr>
        </p:nvGraphicFramePr>
        <p:xfrm>
          <a:off x="-396552" y="3068960"/>
          <a:ext cx="5400600" cy="2849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897436068"/>
              </p:ext>
            </p:extLst>
          </p:nvPr>
        </p:nvGraphicFramePr>
        <p:xfrm>
          <a:off x="4139952" y="4221088"/>
          <a:ext cx="5160645" cy="2849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0245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188640"/>
            <a:ext cx="5184576" cy="432048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Количество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рассмотренных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дел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818910890"/>
              </p:ext>
            </p:extLst>
          </p:nvPr>
        </p:nvGraphicFramePr>
        <p:xfrm>
          <a:off x="649796" y="1772816"/>
          <a:ext cx="77724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566408038"/>
              </p:ext>
            </p:extLst>
          </p:nvPr>
        </p:nvGraphicFramePr>
        <p:xfrm>
          <a:off x="18703" y="3284984"/>
          <a:ext cx="4481289" cy="3544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105660529"/>
              </p:ext>
            </p:extLst>
          </p:nvPr>
        </p:nvGraphicFramePr>
        <p:xfrm>
          <a:off x="4283968" y="800708"/>
          <a:ext cx="475252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-108520" y="1522909"/>
            <a:ext cx="4896544" cy="1584176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Количество рассмотренных дел 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 заявлений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453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504056"/>
          </a:xfr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Рассмотрение дел по суду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716312727"/>
              </p:ext>
            </p:extLst>
          </p:nvPr>
        </p:nvGraphicFramePr>
        <p:xfrm>
          <a:off x="539552" y="836712"/>
          <a:ext cx="8352928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5454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9720</TotalTime>
  <Words>53</Words>
  <Application>Microsoft Office PowerPoint</Application>
  <PresentationFormat>Экран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Твердый переплет</vt:lpstr>
      <vt:lpstr>Поступление дел</vt:lpstr>
      <vt:lpstr>Количество поступивших документов  через сервис «Мой Арбитр»</vt:lpstr>
      <vt:lpstr>Структура поступивших дел  </vt:lpstr>
      <vt:lpstr>Количество рассмотренных дел</vt:lpstr>
      <vt:lpstr>Рассмотрение дел по суду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Snigirev</dc:creator>
  <cp:lastModifiedBy>Зимнева Светлана</cp:lastModifiedBy>
  <cp:revision>201</cp:revision>
  <cp:lastPrinted>2023-02-16T15:32:54Z</cp:lastPrinted>
  <dcterms:created xsi:type="dcterms:W3CDTF">2021-03-17T05:35:55Z</dcterms:created>
  <dcterms:modified xsi:type="dcterms:W3CDTF">2025-02-12T09:57:44Z</dcterms:modified>
</cp:coreProperties>
</file>