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4" r:id="rId1"/>
  </p:sldMasterIdLst>
  <p:notesMasterIdLst>
    <p:notesMasterId r:id="rId7"/>
  </p:notesMasterIdLst>
  <p:sldIdLst>
    <p:sldId id="329" r:id="rId2"/>
    <p:sldId id="330" r:id="rId3"/>
    <p:sldId id="331" r:id="rId4"/>
    <p:sldId id="332" r:id="rId5"/>
    <p:sldId id="333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47D9"/>
    <a:srgbClr val="F3F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83" autoAdjust="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openxmlformats.org/officeDocument/2006/relationships/image" Target="../media/image4.jpeg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2400" b="1">
                        <a:latin typeface="Times New Roman" pitchFamily="18" charset="0"/>
                        <a:cs typeface="Times New Roman" pitchFamily="18" charset="0"/>
                      </a:rPr>
                      <a:t>27305</a:t>
                    </a:r>
                    <a:endParaRPr lang="en-US" sz="1400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3B-41CE-9C69-F10C298E6D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25121</c:v>
                </c:pt>
                <c:pt idx="2">
                  <c:v>27305</c:v>
                </c:pt>
                <c:pt idx="3">
                  <c:v>26823</c:v>
                </c:pt>
                <c:pt idx="4">
                  <c:v>27525</c:v>
                </c:pt>
                <c:pt idx="5">
                  <c:v>28762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3B-41CE-9C69-F10C298E6D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возвращено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0925925925925923E-2"/>
                  <c:y val="3.5683011234060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F3B-41CE-9C69-F10C298E6D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9351851851851895E-2"/>
                  <c:y val="3.92669666291713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F3B-41CE-9C69-F10C298E6D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351851851851853E-2"/>
                  <c:y val="-1.9882827146606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F3B-41CE-9C69-F10C298E6D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462962962962962E-2"/>
                  <c:y val="-7.9365079365079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F3B-41CE-9C69-F10C298E6DC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4.166666666666666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35210373450569E-2"/>
                  <c:y val="-4.9681490788973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1">
                  <c:v>1066</c:v>
                </c:pt>
                <c:pt idx="2">
                  <c:v>962</c:v>
                </c:pt>
                <c:pt idx="3">
                  <c:v>1154</c:v>
                </c:pt>
                <c:pt idx="4">
                  <c:v>1129</c:v>
                </c:pt>
                <c:pt idx="5">
                  <c:v>1063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F3B-41CE-9C69-F10C298E6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31871104"/>
        <c:axId val="131872640"/>
        <c:axId val="0"/>
      </c:bar3DChart>
      <c:catAx>
        <c:axId val="131871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1872640"/>
        <c:crosses val="autoZero"/>
        <c:auto val="1"/>
        <c:lblAlgn val="ctr"/>
        <c:lblOffset val="100"/>
        <c:noMultiLvlLbl val="0"/>
      </c:catAx>
      <c:valAx>
        <c:axId val="131872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18711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1.7973856209150325E-2"/>
          <c:y val="3.3333333333333333E-2"/>
          <c:w val="0.58315359477124185"/>
          <c:h val="0.84931329038415648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36333568"/>
        <c:axId val="132563328"/>
        <c:axId val="0"/>
      </c:bar3DChart>
      <c:catAx>
        <c:axId val="136333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ru-RU"/>
          </a:p>
        </c:txPr>
        <c:crossAx val="132563328"/>
        <c:crosses val="autoZero"/>
        <c:auto val="1"/>
        <c:lblAlgn val="ctr"/>
        <c:lblOffset val="100"/>
        <c:noMultiLvlLbl val="0"/>
      </c:catAx>
      <c:valAx>
        <c:axId val="132563328"/>
        <c:scaling>
          <c:orientation val="minMax"/>
          <c:max val="0.1"/>
          <c:min val="0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136333568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3707516339869286"/>
          <c:y val="0.55713266523502747"/>
          <c:w val="9.8039215686274508E-3"/>
          <c:h val="9.0909090909090905E-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2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документов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1.3377926421404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114697</c:v>
                </c:pt>
                <c:pt idx="1">
                  <c:v>146420</c:v>
                </c:pt>
                <c:pt idx="2">
                  <c:v>181562</c:v>
                </c:pt>
                <c:pt idx="3">
                  <c:v>221066</c:v>
                </c:pt>
                <c:pt idx="4">
                  <c:v>245553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2F-4763-8435-660627E0D7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иски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163897234364695E-2"/>
                  <c:y val="4.4831854212202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C2F-4763-8435-660627E0D7E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752426516305757E-2"/>
                  <c:y val="-3.116740842177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C2F-4763-8435-660627E0D7ED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0985699572363581E-2"/>
                  <c:y val="-1.3324204039712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C2F-4763-8435-660627E0D7ED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581072935503315E-2"/>
                  <c:y val="-2.22965440356744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8010623340701606E-2"/>
                  <c:y val="-2.71337430742189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#,##0</c:formatCode>
                <c:ptCount val="5"/>
                <c:pt idx="0">
                  <c:v>16135</c:v>
                </c:pt>
                <c:pt idx="1">
                  <c:v>18186</c:v>
                </c:pt>
                <c:pt idx="2">
                  <c:v>12547</c:v>
                </c:pt>
                <c:pt idx="3">
                  <c:v>13616</c:v>
                </c:pt>
                <c:pt idx="4">
                  <c:v>20438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C2F-4763-8435-660627E0D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9614720"/>
        <c:axId val="99616256"/>
        <c:axId val="0"/>
      </c:bar3DChart>
      <c:catAx>
        <c:axId val="99614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9616256"/>
        <c:crosses val="autoZero"/>
        <c:auto val="1"/>
        <c:lblAlgn val="ctr"/>
        <c:lblOffset val="100"/>
        <c:noMultiLvlLbl val="0"/>
      </c:catAx>
      <c:valAx>
        <c:axId val="996162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99614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u="sng" dirty="0"/>
              <a:t>2022 год</a:t>
            </a:r>
          </a:p>
        </c:rich>
      </c:tx>
      <c:layout>
        <c:manualLayout>
          <c:xMode val="edge"/>
          <c:yMode val="edge"/>
          <c:x val="0.14809490966314626"/>
          <c:y val="3.4643372958560167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8.7486997704622718E-2"/>
                  <c:y val="-5.9850595598627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гражданские дела, в т.ч. юр.факты, третейские суды, иностр.суды - 18676</c:v>
                </c:pt>
                <c:pt idx="1">
                  <c:v>административные дела, в т.ч. об админ. правонарушениях - 3661</c:v>
                </c:pt>
                <c:pt idx="2">
                  <c:v>дела о банкротстве - 4 968 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0.68</c:v>
                </c:pt>
                <c:pt idx="1">
                  <c:v>0.14000000000000001</c:v>
                </c:pt>
                <c:pt idx="2">
                  <c:v>0.18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D4-4CB4-9550-0DE2B68DF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846209721939743"/>
          <c:y val="3.0558972640120459E-3"/>
          <c:w val="0.36760375240327631"/>
          <c:h val="0.95617153649594488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ru-RU" u="sng" dirty="0"/>
              <a:t>2023 год</a:t>
            </a:r>
          </a:p>
        </c:rich>
      </c:tx>
      <c:layout>
        <c:manualLayout>
          <c:xMode val="edge"/>
          <c:yMode val="edge"/>
          <c:x val="8.0414583564789102E-2"/>
          <c:y val="3.522512104083713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9.2407240607839156E-2"/>
                  <c:y val="-9.998437486284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52-4669-AC68-64F7453D078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гражданские дела, в т.ч. юр.факты, третейские суды, иностр.суды - 15490</c:v>
                </c:pt>
                <c:pt idx="1">
                  <c:v>административные дела, в т.ч. об админ. правонарушениях - 4778</c:v>
                </c:pt>
                <c:pt idx="2">
                  <c:v>дела о банкротстве - 6555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0.18</c:v>
                </c:pt>
                <c:pt idx="2">
                  <c:v>0.24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52-4669-AC68-64F7453D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61013591082472"/>
          <c:y val="3.0558972640120454E-3"/>
          <c:w val="0.41814897676535823"/>
          <c:h val="0.634210115311249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1319563736703454"/>
          <c:y val="3.9682442190825985E-2"/>
        </c:manualLayout>
      </c:layout>
      <c:overlay val="0"/>
      <c:txPr>
        <a:bodyPr/>
        <a:lstStyle/>
        <a:p>
          <a:pPr>
            <a:defRPr u="sng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9.2407240607839156E-2"/>
                  <c:y val="-9.998437486284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52-4669-AC68-64F7453D078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гражданские дела, в т.ч. юр.факты, третейские суды, иностр.суды - 15605</c:v>
                </c:pt>
                <c:pt idx="1">
                  <c:v>административные дела, в т.ч. об админ. правонарушениях - 4577</c:v>
                </c:pt>
                <c:pt idx="2">
                  <c:v>дела о банкротстве - 7343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0.56999999999999995</c:v>
                </c:pt>
                <c:pt idx="1">
                  <c:v>0.16</c:v>
                </c:pt>
                <c:pt idx="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52-4669-AC68-64F7453D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7060134924994843"/>
          <c:y val="7.5132184140009016E-3"/>
          <c:w val="0.41814897676535823"/>
          <c:h val="0.71444189601104857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24685360463456535"/>
          <c:y val="1.8086425771286184E-2"/>
        </c:manualLayout>
      </c:layout>
      <c:overlay val="0"/>
      <c:txPr>
        <a:bodyPr/>
        <a:lstStyle/>
        <a:p>
          <a:pPr>
            <a:defRPr u="sng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9.7177719041782948E-2"/>
                  <c:y val="-0.12121839070035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52-4669-AC68-64F7453D078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гражданские дела, в т.ч. юр.факты, третейские суды, иностр.суды - 15165</c:v>
                </c:pt>
                <c:pt idx="1">
                  <c:v>административные дела, в т.ч. об админ. правонарушениях - 4039</c:v>
                </c:pt>
                <c:pt idx="2">
                  <c:v>дела о банкротстве - 9558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0.53</c:v>
                </c:pt>
                <c:pt idx="1">
                  <c:v>0.14000000000000001</c:v>
                </c:pt>
                <c:pt idx="2">
                  <c:v>0.33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52-4669-AC68-64F7453D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3022094085875959"/>
          <c:y val="3.0558972640120459E-3"/>
          <c:w val="0.43638096034992224"/>
          <c:h val="0.5873105936075129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1.7973856209150325E-2"/>
          <c:y val="3.3333333333333333E-2"/>
          <c:w val="0.58315359477124185"/>
          <c:h val="0.84931329038415648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42784768"/>
        <c:axId val="142788480"/>
        <c:axId val="0"/>
      </c:bar3DChart>
      <c:catAx>
        <c:axId val="14278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aseline="0"/>
            </a:pPr>
            <a:endParaRPr lang="ru-RU"/>
          </a:p>
        </c:txPr>
        <c:crossAx val="142788480"/>
        <c:crosses val="autoZero"/>
        <c:auto val="1"/>
        <c:lblAlgn val="ctr"/>
        <c:lblOffset val="100"/>
        <c:noMultiLvlLbl val="0"/>
      </c:catAx>
      <c:valAx>
        <c:axId val="142788480"/>
        <c:scaling>
          <c:orientation val="minMax"/>
          <c:max val="0.1"/>
          <c:min val="0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0.0%" sourceLinked="1"/>
        <c:majorTickMark val="out"/>
        <c:minorTickMark val="none"/>
        <c:tickLblPos val="nextTo"/>
        <c:crossAx val="142784768"/>
        <c:crosses val="autoZero"/>
        <c:crossBetween val="between"/>
        <c:majorUnit val="1.0000000000000002E-2"/>
      </c:valAx>
    </c:plotArea>
    <c:legend>
      <c:legendPos val="r"/>
      <c:layout>
        <c:manualLayout>
          <c:xMode val="edge"/>
          <c:yMode val="edge"/>
          <c:x val="0.63707516339869286"/>
          <c:y val="0.55713266523502747"/>
          <c:w val="9.8039215686274508E-3"/>
          <c:h val="9.0909090909090905E-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2200" baseline="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6">
                <a:lumMod val="75000"/>
                <a:alpha val="8000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2.7725041367085073E-2"/>
                  <c:y val="-3.37736339154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2FA-48BA-866D-EECAE5AD49D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30608988381823E-2"/>
                  <c:y val="-2.1145929012582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2FA-48BA-866D-EECAE5AD49D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941666265203571E-2"/>
                  <c:y val="1.3417523248590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2FA-48BA-866D-EECAE5AD49D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44060</c:v>
                </c:pt>
                <c:pt idx="1">
                  <c:v>52050</c:v>
                </c:pt>
                <c:pt idx="2">
                  <c:v>58450</c:v>
                </c:pt>
                <c:pt idx="3">
                  <c:v>61278</c:v>
                </c:pt>
                <c:pt idx="4">
                  <c:v>61095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3-A2FA-48BA-866D-EECAE5AD49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one"/>
        <c:axId val="224967296"/>
        <c:axId val="142008704"/>
        <c:axId val="0"/>
      </c:bar3DChart>
      <c:catAx>
        <c:axId val="224967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2008704"/>
        <c:crosses val="autoZero"/>
        <c:auto val="1"/>
        <c:lblAlgn val="ctr"/>
        <c:lblOffset val="100"/>
        <c:noMultiLvlLbl val="0"/>
      </c:catAx>
      <c:valAx>
        <c:axId val="142008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224967296"/>
        <c:crosses val="autoZero"/>
        <c:crossBetween val="between"/>
      </c:valAx>
    </c:plotArea>
    <c:plotVisOnly val="1"/>
    <c:dispBlanksAs val="gap"/>
    <c:showDLblsOverMax val="0"/>
  </c:chart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blipFill dpi="0" rotWithShape="1">
          <a:blip xmlns:r="http://schemas.openxmlformats.org/officeDocument/2006/relationships" r:embed="rId2"/>
          <a:srcRect/>
          <a:tile tx="0" ty="0" sx="100000" sy="100000" flip="none" algn="tl"/>
        </a:blipFill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заявлений</c:v>
                </c:pt>
              </c:strCache>
            </c:strRef>
          </c:tx>
          <c:spPr>
            <a:solidFill>
              <a:schemeClr val="accent6">
                <a:lumMod val="75000"/>
                <a:alpha val="80000"/>
              </a:schemeClr>
            </a:solidFill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0"/>
              <c:layout>
                <c:manualLayout>
                  <c:x val="2.7725041367085073E-2"/>
                  <c:y val="-3.377363391548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2FA-48BA-866D-EECAE5AD49D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430608988381823E-2"/>
                  <c:y val="-2.1145929012582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2FA-48BA-866D-EECAE5AD49D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941666265203571E-2"/>
                  <c:y val="1.3417523248590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2FA-48BA-866D-EECAE5AD49D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22281</c:v>
                </c:pt>
                <c:pt idx="1">
                  <c:v>25081</c:v>
                </c:pt>
                <c:pt idx="2">
                  <c:v>23744</c:v>
                </c:pt>
                <c:pt idx="3">
                  <c:v>24577</c:v>
                </c:pt>
                <c:pt idx="4">
                  <c:v>24392</c:v>
                </c:pt>
              </c:numCache>
            </c:numRef>
          </c:val>
          <c:shape val="pyramidToMax"/>
          <c:extLst xmlns:c16r2="http://schemas.microsoft.com/office/drawing/2015/06/chart">
            <c:ext xmlns:c16="http://schemas.microsoft.com/office/drawing/2014/chart" uri="{C3380CC4-5D6E-409C-BE32-E72D297353CC}">
              <c16:uniqueId val="{00000003-A2FA-48BA-866D-EECAE5AD49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one"/>
        <c:axId val="142174848"/>
        <c:axId val="142188928"/>
        <c:axId val="0"/>
      </c:bar3DChart>
      <c:catAx>
        <c:axId val="14217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2188928"/>
        <c:crosses val="autoZero"/>
        <c:auto val="1"/>
        <c:lblAlgn val="ctr"/>
        <c:lblOffset val="100"/>
        <c:noMultiLvlLbl val="0"/>
      </c:catAx>
      <c:valAx>
        <c:axId val="142188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2174848"/>
        <c:crosses val="autoZero"/>
        <c:crossBetween val="between"/>
      </c:valAx>
    </c:plotArea>
    <c:plotVisOnly val="1"/>
    <c:dispBlanksAs val="gap"/>
    <c:showDLblsOverMax val="0"/>
  </c:chart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упрощенное судопроизводство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4893</c:v>
                </c:pt>
                <c:pt idx="1">
                  <c:v>5291</c:v>
                </c:pt>
                <c:pt idx="2">
                  <c:v>4949</c:v>
                </c:pt>
                <c:pt idx="3">
                  <c:v>4673</c:v>
                </c:pt>
                <c:pt idx="4">
                  <c:v>4854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судебные приказы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7831</c:v>
                </c:pt>
                <c:pt idx="1">
                  <c:v>8637</c:v>
                </c:pt>
                <c:pt idx="2">
                  <c:v>7754</c:v>
                </c:pt>
                <c:pt idx="3">
                  <c:v>8216</c:v>
                </c:pt>
                <c:pt idx="4">
                  <c:v>7194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общий порядок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2021 год</c:v>
                </c:pt>
                <c:pt idx="1">
                  <c:v>2022 год</c:v>
                </c:pt>
                <c:pt idx="2">
                  <c:v>2023 год</c:v>
                </c:pt>
                <c:pt idx="3">
                  <c:v>2024 год</c:v>
                </c:pt>
                <c:pt idx="4">
                  <c:v>2025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6749</c:v>
                </c:pt>
                <c:pt idx="1">
                  <c:v>7561</c:v>
                </c:pt>
                <c:pt idx="2">
                  <c:v>6211</c:v>
                </c:pt>
                <c:pt idx="3">
                  <c:v>5854</c:v>
                </c:pt>
                <c:pt idx="4">
                  <c:v>6278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83344384"/>
        <c:axId val="132150016"/>
        <c:axId val="0"/>
      </c:bar3DChart>
      <c:catAx>
        <c:axId val="83344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32150016"/>
        <c:crosses val="autoZero"/>
        <c:auto val="1"/>
        <c:lblAlgn val="ctr"/>
        <c:lblOffset val="100"/>
        <c:noMultiLvlLbl val="0"/>
      </c:catAx>
      <c:valAx>
        <c:axId val="13215001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crossAx val="8334438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/>
          <a:lstStyle>
            <a:lvl1pPr algn="r">
              <a:defRPr sz="1200"/>
            </a:lvl1pPr>
          </a:lstStyle>
          <a:p>
            <a:fld id="{D5DF6903-DCF4-4AD2-B30E-E4EE5E95D297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04" tIns="45752" rIns="91504" bIns="4575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504" tIns="45752" rIns="91504" bIns="4575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60" cy="496332"/>
          </a:xfrm>
          <a:prstGeom prst="rect">
            <a:avLst/>
          </a:prstGeom>
        </p:spPr>
        <p:txBody>
          <a:bodyPr vert="horz" lIns="91504" tIns="45752" rIns="91504" bIns="45752" rtlCol="0" anchor="b"/>
          <a:lstStyle>
            <a:lvl1pPr algn="r">
              <a:defRPr sz="1200"/>
            </a:lvl1pPr>
          </a:lstStyle>
          <a:p>
            <a:fld id="{31A5A906-983E-4FFB-AAFA-C9D334DAA6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9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752600"/>
            <a:ext cx="777240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F8F8F8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93FDA-7D4C-4259-B3F2-A691E2D051AB}" type="slidenum">
              <a:rPr lang="ru-RU" altLang="ru-RU">
                <a:solidFill>
                  <a:srgbClr val="F8F8F8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95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E74E121-6A8A-42D8-B534-2B203F1578F6}" type="datetimeFigureOut">
              <a:rPr lang="ru-RU" smtClean="0"/>
              <a:t>13.02.2026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6BA88E-4DF6-4E1A-B213-CA4FF9BE49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5" r:id="rId1"/>
    <p:sldLayoutId id="2147484236" r:id="rId2"/>
    <p:sldLayoutId id="2147484237" r:id="rId3"/>
    <p:sldLayoutId id="2147484238" r:id="rId4"/>
    <p:sldLayoutId id="2147484239" r:id="rId5"/>
    <p:sldLayoutId id="2147484240" r:id="rId6"/>
    <p:sldLayoutId id="2147484241" r:id="rId7"/>
    <p:sldLayoutId id="2147484242" r:id="rId8"/>
    <p:sldLayoutId id="2147484243" r:id="rId9"/>
    <p:sldLayoutId id="2147484244" r:id="rId10"/>
    <p:sldLayoutId id="2147484245" r:id="rId11"/>
    <p:sldLayoutId id="214748424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486544"/>
          </a:xfrm>
        </p:spPr>
        <p:txBody>
          <a:bodyPr/>
          <a:lstStyle/>
          <a:p>
            <a:r>
              <a:rPr kumimoji="1" lang="ru-RU" sz="3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itchFamily="34" charset="0"/>
              </a:rPr>
              <a:t>Поступление дел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98564066"/>
              </p:ext>
            </p:extLst>
          </p:nvPr>
        </p:nvGraphicFramePr>
        <p:xfrm>
          <a:off x="611560" y="1196752"/>
          <a:ext cx="756084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88198"/>
            <a:ext cx="2133600" cy="365125"/>
          </a:xfrm>
        </p:spPr>
        <p:txBody>
          <a:bodyPr/>
          <a:lstStyle/>
          <a:p>
            <a:pPr>
              <a:defRPr/>
            </a:pPr>
            <a:fld id="{16793FDA-7D4C-4259-B3F2-A691E2D051AB}" type="slidenum">
              <a:rPr lang="ru-RU" altLang="ru-RU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0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8952" cy="90750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поступивших документов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через сервис «Мой Арбитр»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576720488"/>
              </p:ext>
            </p:extLst>
          </p:nvPr>
        </p:nvGraphicFramePr>
        <p:xfrm>
          <a:off x="685800" y="1752600"/>
          <a:ext cx="777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03153511"/>
              </p:ext>
            </p:extLst>
          </p:nvPr>
        </p:nvGraphicFramePr>
        <p:xfrm>
          <a:off x="395536" y="1628800"/>
          <a:ext cx="8352928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10400" y="6488198"/>
            <a:ext cx="2133600" cy="365125"/>
          </a:xfrm>
        </p:spPr>
        <p:txBody>
          <a:bodyPr/>
          <a:lstStyle/>
          <a:p>
            <a:pPr>
              <a:defRPr/>
            </a:pPr>
            <a:fld id="{16793FDA-7D4C-4259-B3F2-A691E2D051AB}" type="slidenum">
              <a:rPr lang="ru-RU" altLang="ru-RU" smtClean="0">
                <a:solidFill>
                  <a:srgbClr val="F8F8F8"/>
                </a:solidFill>
              </a:rPr>
              <a:pPr>
                <a:defRPr/>
              </a:pPr>
              <a:t>2</a:t>
            </a:fld>
            <a:endParaRPr lang="ru-RU" altLang="ru-RU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990600"/>
          </a:xfrm>
        </p:spPr>
        <p:txBody>
          <a:bodyPr/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Структура поступивших дел </a:t>
            </a:r>
            <a:r>
              <a:rPr lang="ru-RU" sz="3200" b="1" dirty="0" smtClean="0">
                <a:latin typeface="+mn-lt"/>
              </a:rPr>
              <a:t/>
            </a:r>
            <a:br>
              <a:rPr lang="ru-RU" sz="3200" b="1" dirty="0" smtClean="0">
                <a:latin typeface="+mn-lt"/>
              </a:rPr>
            </a:br>
            <a:endParaRPr lang="ru-RU" sz="3200" b="1" dirty="0"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04174622"/>
              </p:ext>
            </p:extLst>
          </p:nvPr>
        </p:nvGraphicFramePr>
        <p:xfrm>
          <a:off x="-252536" y="719944"/>
          <a:ext cx="486003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41368870"/>
              </p:ext>
            </p:extLst>
          </p:nvPr>
        </p:nvGraphicFramePr>
        <p:xfrm>
          <a:off x="3831432" y="749106"/>
          <a:ext cx="5400600" cy="284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17999938"/>
              </p:ext>
            </p:extLst>
          </p:nvPr>
        </p:nvGraphicFramePr>
        <p:xfrm>
          <a:off x="-273640" y="4039767"/>
          <a:ext cx="5160645" cy="2849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365229880"/>
              </p:ext>
            </p:extLst>
          </p:nvPr>
        </p:nvGraphicFramePr>
        <p:xfrm>
          <a:off x="4355977" y="3068960"/>
          <a:ext cx="487605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91671" y="6492875"/>
            <a:ext cx="2133600" cy="365125"/>
          </a:xfrm>
        </p:spPr>
        <p:txBody>
          <a:bodyPr/>
          <a:lstStyle/>
          <a:p>
            <a:pPr>
              <a:defRPr/>
            </a:pPr>
            <a:fld id="{16793FDA-7D4C-4259-B3F2-A691E2D051AB}" type="slidenum">
              <a:rPr lang="ru-RU" altLang="ru-RU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6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88640"/>
            <a:ext cx="5184576" cy="43204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рассмотренных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дел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583783486"/>
              </p:ext>
            </p:extLst>
          </p:nvPr>
        </p:nvGraphicFramePr>
        <p:xfrm>
          <a:off x="649796" y="1772816"/>
          <a:ext cx="777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51230475"/>
              </p:ext>
            </p:extLst>
          </p:nvPr>
        </p:nvGraphicFramePr>
        <p:xfrm>
          <a:off x="18703" y="3284984"/>
          <a:ext cx="4481289" cy="3544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984352685"/>
              </p:ext>
            </p:extLst>
          </p:nvPr>
        </p:nvGraphicFramePr>
        <p:xfrm>
          <a:off x="4283968" y="800708"/>
          <a:ext cx="47525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-108520" y="1522909"/>
            <a:ext cx="4896544" cy="158417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Количество рассмотренных дел </a:t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 заявлений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16793FDA-7D4C-4259-B3F2-A691E2D051AB}" type="slidenum">
              <a:rPr lang="ru-RU" altLang="ru-RU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ru-RU" alt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85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504056"/>
          </a:xfr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Рассмотрение дел по суду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133692152"/>
              </p:ext>
            </p:extLst>
          </p:nvPr>
        </p:nvGraphicFramePr>
        <p:xfrm>
          <a:off x="539552" y="836712"/>
          <a:ext cx="835292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97076"/>
            <a:ext cx="2133600" cy="365125"/>
          </a:xfrm>
        </p:spPr>
        <p:txBody>
          <a:bodyPr/>
          <a:lstStyle/>
          <a:p>
            <a:pPr>
              <a:defRPr/>
            </a:pPr>
            <a:fld id="{16793FDA-7D4C-4259-B3F2-A691E2D051AB}" type="slidenum">
              <a:rPr lang="ru-RU" altLang="ru-RU" smtClean="0">
                <a:solidFill>
                  <a:srgbClr val="F8F8F8"/>
                </a:solidFill>
              </a:rPr>
              <a:pPr>
                <a:defRPr/>
              </a:pPr>
              <a:t>5</a:t>
            </a:fld>
            <a:endParaRPr lang="ru-RU" altLang="ru-RU" dirty="0">
              <a:solidFill>
                <a:srgbClr val="F8F8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9721</TotalTime>
  <Words>63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Твердый переплет</vt:lpstr>
      <vt:lpstr>Поступление дел</vt:lpstr>
      <vt:lpstr>Количество поступивших документов  через сервис «Мой Арбитр»</vt:lpstr>
      <vt:lpstr>Структура поступивших дел  </vt:lpstr>
      <vt:lpstr>Количество рассмотренных дел</vt:lpstr>
      <vt:lpstr>Рассмотрение дел по суду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Snigirev</dc:creator>
  <cp:lastModifiedBy>Стафеев Александр</cp:lastModifiedBy>
  <cp:revision>202</cp:revision>
  <cp:lastPrinted>2023-02-16T15:32:54Z</cp:lastPrinted>
  <dcterms:created xsi:type="dcterms:W3CDTF">2021-03-17T05:35:55Z</dcterms:created>
  <dcterms:modified xsi:type="dcterms:W3CDTF">2026-02-13T06:17:15Z</dcterms:modified>
</cp:coreProperties>
</file>